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326" r:id="rId3"/>
    <p:sldId id="329" r:id="rId4"/>
    <p:sldId id="334" r:id="rId5"/>
    <p:sldId id="331" r:id="rId6"/>
    <p:sldId id="333" r:id="rId7"/>
    <p:sldId id="332" r:id="rId8"/>
    <p:sldId id="328" r:id="rId9"/>
  </p:sldIdLst>
  <p:sldSz cx="9144000" cy="6858000" type="screen4x3"/>
  <p:notesSz cx="6669088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Гончаров Виктор Александрович" initials="ГВ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76" autoAdjust="0"/>
  </p:normalViewPr>
  <p:slideViewPr>
    <p:cSldViewPr>
      <p:cViewPr>
        <p:scale>
          <a:sx n="93" d="100"/>
          <a:sy n="93" d="100"/>
        </p:scale>
        <p:origin x="-12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102826568939062E-2"/>
          <c:y val="2.1458334959671158E-2"/>
          <c:w val="0.91043476052379324"/>
          <c:h val="0.707599204438904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0"/>
            </a:sp3d>
          </c:spPr>
          <c:invertIfNegative val="0"/>
          <c:dLbls>
            <c:dLbl>
              <c:idx val="0"/>
              <c:layout>
                <c:manualLayout>
                  <c:x val="1.9412731365424034E-2"/>
                  <c:y val="-3.5502358370948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399305421643059E-2"/>
                  <c:y val="-3.55870209128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9583252985868E-2"/>
                  <c:y val="-5.325353755642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12731365424034E-2"/>
                  <c:y val="-3.620481785772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93287028109541E-3"/>
                  <c:y val="-1.273993204299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453009196766786E-2"/>
                  <c:y val="-7.64395922579733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212</c:v>
                </c:pt>
                <c:pt idx="1">
                  <c:v>1173</c:v>
                </c:pt>
                <c:pt idx="2">
                  <c:v>50</c:v>
                </c:pt>
                <c:pt idx="3">
                  <c:v>3540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244032"/>
        <c:axId val="47245568"/>
        <c:axId val="0"/>
      </c:bar3DChart>
      <c:catAx>
        <c:axId val="4724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7245568"/>
        <c:crosses val="autoZero"/>
        <c:auto val="1"/>
        <c:lblAlgn val="ctr"/>
        <c:lblOffset val="100"/>
        <c:noMultiLvlLbl val="0"/>
      </c:catAx>
      <c:valAx>
        <c:axId val="47245568"/>
        <c:scaling>
          <c:orientation val="minMax"/>
          <c:max val="130"/>
          <c:min val="0"/>
        </c:scaling>
        <c:delete val="1"/>
        <c:axPos val="r"/>
        <c:majorGridlines/>
        <c:numFmt formatCode="General" sourceLinked="1"/>
        <c:majorTickMark val="out"/>
        <c:minorTickMark val="none"/>
        <c:tickLblPos val="nextTo"/>
        <c:crossAx val="47244032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35448541093848035"/>
          <c:y val="0.8419388288806372"/>
          <c:w val="0.29608542448388708"/>
          <c:h val="0.1276701214418981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102826568939062E-2"/>
          <c:y val="2.1458334959671158E-2"/>
          <c:w val="0.91043476052379324"/>
          <c:h val="0.707599204438904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2021 г.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0"/>
            </a:sp3d>
          </c:spPr>
          <c:invertIfNegative val="0"/>
          <c:dLbls>
            <c:dLbl>
              <c:idx val="0"/>
              <c:layout>
                <c:manualLayout>
                  <c:x val="1.6299229710477387E-2"/>
                  <c:y val="-2.5745508388508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191293692446312E-3"/>
                  <c:y val="-3.2914283213008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996271922755072E-2"/>
                  <c:y val="-3.7217652547698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4899873626907752E-4"/>
                  <c:y val="-3.3398866362554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93287028109541E-3"/>
                  <c:y val="-1.273993204299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453009196766786E-2"/>
                  <c:y val="-7.64395922579733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39</c:v>
                </c:pt>
                <c:pt idx="1">
                  <c:v>283</c:v>
                </c:pt>
                <c:pt idx="2">
                  <c:v>8</c:v>
                </c:pt>
                <c:pt idx="3">
                  <c:v>330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2022 г.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</c:v>
                </c:pt>
                <c:pt idx="1">
                  <c:v>312</c:v>
                </c:pt>
                <c:pt idx="2">
                  <c:v>16</c:v>
                </c:pt>
                <c:pt idx="3">
                  <c:v>670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494656"/>
        <c:axId val="111496192"/>
        <c:axId val="0"/>
      </c:bar3DChart>
      <c:catAx>
        <c:axId val="11149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496192"/>
        <c:crosses val="autoZero"/>
        <c:auto val="1"/>
        <c:lblAlgn val="ctr"/>
        <c:lblOffset val="100"/>
        <c:noMultiLvlLbl val="0"/>
      </c:catAx>
      <c:valAx>
        <c:axId val="111496192"/>
        <c:scaling>
          <c:orientation val="minMax"/>
          <c:max val="700"/>
          <c:min val="0"/>
        </c:scaling>
        <c:delete val="1"/>
        <c:axPos val="r"/>
        <c:majorGridlines/>
        <c:numFmt formatCode="General" sourceLinked="1"/>
        <c:majorTickMark val="out"/>
        <c:minorTickMark val="none"/>
        <c:tickLblPos val="nextTo"/>
        <c:crossAx val="111494656"/>
        <c:crosses val="max"/>
        <c:crossBetween val="between"/>
        <c:majorUnit val="200"/>
      </c:valAx>
    </c:plotArea>
    <c:legend>
      <c:legendPos val="r"/>
      <c:layout>
        <c:manualLayout>
          <c:xMode val="edge"/>
          <c:yMode val="edge"/>
          <c:x val="0.35448541093848035"/>
          <c:y val="0.87935582250143007"/>
          <c:w val="0.18538711390682516"/>
          <c:h val="0.10456899175017437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102826568939062E-2"/>
          <c:y val="4.7060417807613178E-2"/>
          <c:w val="0.91043476052379324"/>
          <c:h val="0.736045846170731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кв. 2021 г.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h="0"/>
            </a:sp3d>
          </c:spPr>
          <c:invertIfNegative val="0"/>
          <c:dLbls>
            <c:dLbl>
              <c:idx val="0"/>
              <c:layout>
                <c:manualLayout>
                  <c:x val="1.9412731365424034E-2"/>
                  <c:y val="-3.5502358370948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992744228133496E-4"/>
                  <c:y val="-3.5587018109098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892439352201686E-2"/>
                  <c:y val="-3.6185503623590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945923169121173E-3"/>
                  <c:y val="-2.7670766794452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93287028109541E-3"/>
                  <c:y val="-1.2739932042995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453009196766786E-2"/>
                  <c:y val="-7.64395922579733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</c:v>
                </c:pt>
                <c:pt idx="1">
                  <c:v>267</c:v>
                </c:pt>
                <c:pt idx="2">
                  <c:v>7</c:v>
                </c:pt>
                <c:pt idx="3">
                  <c:v>130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 кв. 2022 г.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количество проверок</c:v>
                </c:pt>
                <c:pt idx="1">
                  <c:v>количество выявленных нарушений</c:v>
                </c:pt>
                <c:pt idx="2">
                  <c:v>количество административных наказаний</c:v>
                </c:pt>
                <c:pt idx="3">
                  <c:v>сумма наложенных штрафов, тыс.руб.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52</c:v>
                </c:pt>
                <c:pt idx="1">
                  <c:v>307</c:v>
                </c:pt>
                <c:pt idx="2">
                  <c:v>14</c:v>
                </c:pt>
                <c:pt idx="3">
                  <c:v>620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534080"/>
        <c:axId val="111535616"/>
        <c:axId val="0"/>
      </c:bar3DChart>
      <c:catAx>
        <c:axId val="11153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535616"/>
        <c:crosses val="autoZero"/>
        <c:auto val="1"/>
        <c:lblAlgn val="ctr"/>
        <c:lblOffset val="100"/>
        <c:noMultiLvlLbl val="0"/>
      </c:catAx>
      <c:valAx>
        <c:axId val="111535616"/>
        <c:scaling>
          <c:orientation val="minMax"/>
          <c:max val="307"/>
          <c:min val="0"/>
        </c:scaling>
        <c:delete val="1"/>
        <c:axPos val="r"/>
        <c:majorGridlines/>
        <c:numFmt formatCode="General" sourceLinked="1"/>
        <c:majorTickMark val="out"/>
        <c:minorTickMark val="none"/>
        <c:tickLblPos val="nextTo"/>
        <c:crossAx val="111534080"/>
        <c:crosses val="max"/>
        <c:crossBetween val="between"/>
        <c:majorUnit val="50"/>
        <c:minorUnit val="5"/>
      </c:valAx>
    </c:plotArea>
    <c:legend>
      <c:legendPos val="r"/>
      <c:layout>
        <c:manualLayout>
          <c:xMode val="edge"/>
          <c:yMode val="edge"/>
          <c:x val="8.6837319386866466E-2"/>
          <c:y val="0.87171292609802453"/>
          <c:w val="0.19247603184489834"/>
          <c:h val="0.11690840733386419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результатам рассмотрений ПРГР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cat>
            <c:strRef>
              <c:f>Лист1!$A$2:$A$4</c:f>
              <c:strCache>
                <c:ptCount val="3"/>
                <c:pt idx="0">
                  <c:v>Отказано</c:v>
                </c:pt>
                <c:pt idx="1">
                  <c:v>с условием согласовано</c:v>
                </c:pt>
                <c:pt idx="2">
                  <c:v>согласовано без условий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</c:v>
                </c:pt>
                <c:pt idx="1">
                  <c:v>6</c:v>
                </c:pt>
                <c:pt idx="2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49293938100446"/>
          <c:y val="5.7060653391453234E-2"/>
          <c:w val="0.34304258591150688"/>
          <c:h val="0.942939346608546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accent6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cat>
            <c:strRef>
              <c:f>Лист1!$A$2:$A$5</c:f>
              <c:strCache>
                <c:ptCount val="4"/>
                <c:pt idx="0">
                  <c:v>Отказано</c:v>
                </c:pt>
                <c:pt idx="1">
                  <c:v>Переоформлено</c:v>
                </c:pt>
                <c:pt idx="2">
                  <c:v>Продлено</c:v>
                </c:pt>
                <c:pt idx="3">
                  <c:v>Предоставлено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3</c:v>
                </c:pt>
                <c:pt idx="2">
                  <c:v>87</c:v>
                </c:pt>
                <c:pt idx="3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noFill/>
    <a:ln>
      <a:noFill/>
    </a:ln>
    <a:effectLst>
      <a:glow rad="241300">
        <a:schemeClr val="accent1"/>
      </a:glow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0.05241</cdr:x>
      <cdr:y>0.79797</cdr:y>
    </cdr:from>
    <cdr:to>
      <cdr:x>0.16352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1279" y="38877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0.05241</cdr:x>
      <cdr:y>0.79797</cdr:y>
    </cdr:from>
    <cdr:to>
      <cdr:x>0.16352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1279" y="38877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0.21183</cdr:x>
      <cdr:y>0.5757</cdr:y>
    </cdr:from>
    <cdr:to>
      <cdr:x>0.25596</cdr:x>
      <cdr:y>0.62116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3" y="2735634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57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0.40601</cdr:x>
      <cdr:y>0.33324</cdr:y>
    </cdr:from>
    <cdr:to>
      <cdr:x>0.45897</cdr:x>
      <cdr:y>0.39385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12369" y="1583506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312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0.61784</cdr:x>
      <cdr:y>0.60601</cdr:y>
    </cdr:from>
    <cdr:to>
      <cdr:x>0.65315</cdr:x>
      <cdr:y>0.65147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40561" y="2879650"/>
          <a:ext cx="28803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16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0.80319</cdr:x>
      <cdr:y>0.01437</cdr:y>
    </cdr:from>
    <cdr:to>
      <cdr:x>0.85615</cdr:x>
      <cdr:y>0.07498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552729" y="68262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670</a:t>
          </a:r>
          <a:endParaRPr lang="ru-RU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0.05241</cdr:x>
      <cdr:y>0.79797</cdr:y>
    </cdr:from>
    <cdr:to>
      <cdr:x>0.16352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1279" y="388776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0.41228</cdr:x>
      <cdr:y>0</cdr:y>
    </cdr:from>
    <cdr:to>
      <cdr:x>0.45614</cdr:x>
      <cdr:y>0.08065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84376" y="-1772816"/>
          <a:ext cx="36004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307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0.61404</cdr:x>
      <cdr:y>0.62903</cdr:y>
    </cdr:from>
    <cdr:to>
      <cdr:x>0.66667</cdr:x>
      <cdr:y>0.69355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40560" y="2808312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14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0.81579</cdr:x>
      <cdr:y>0</cdr:y>
    </cdr:from>
    <cdr:to>
      <cdr:x>0.86842</cdr:x>
      <cdr:y>0.06452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696744" y="0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620</a:t>
          </a:r>
          <a:endParaRPr lang="ru-RU" sz="12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0.53657</cdr:x>
      <cdr:y>0.8059</cdr:y>
    </cdr:from>
    <cdr:to>
      <cdr:x>0.58912</cdr:x>
      <cdr:y>0.93005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25110" y="2089137"/>
          <a:ext cx="374618" cy="321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6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0.46081</cdr:x>
      <cdr:y>0.8059</cdr:y>
    </cdr:from>
    <cdr:to>
      <cdr:x>0.53657</cdr:x>
      <cdr:y>0.91702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285050" y="2089137"/>
          <a:ext cx="54006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0.53657</cdr:x>
      <cdr:y>0.91702</cdr:y>
    </cdr:from>
    <cdr:to>
      <cdr:x>0.58203</cdr:x>
      <cdr:y>0.91702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825110" y="2377169"/>
          <a:ext cx="3240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0.15778</cdr:x>
      <cdr:y>0.63924</cdr:y>
    </cdr:from>
    <cdr:to>
      <cdr:x>0.2689</cdr:x>
      <cdr:y>0.88924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H="1">
          <a:off x="1124810" y="1657089"/>
          <a:ext cx="79208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0.12748</cdr:x>
      <cdr:y>0.88924</cdr:y>
    </cdr:from>
    <cdr:to>
      <cdr:x>0.15778</cdr:x>
      <cdr:y>0.88924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H="1">
          <a:off x="908786" y="2305161"/>
          <a:ext cx="2160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0.11738</cdr:x>
      <cdr:y>0.77813</cdr:y>
    </cdr:from>
    <cdr:to>
      <cdr:x>0.15778</cdr:x>
      <cdr:y>0.86915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836778" y="2017129"/>
          <a:ext cx="288032" cy="235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45</a:t>
          </a:r>
          <a:endParaRPr lang="ru-RU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0.51579</cdr:x>
      <cdr:y>0.62651</cdr:y>
    </cdr:from>
    <cdr:to>
      <cdr:x>0.64946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8392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0.08571</cdr:x>
      <cdr:y>0.26471</cdr:y>
    </cdr:from>
    <cdr:to>
      <cdr:x>0.23158</cdr:x>
      <cdr:y>0.35294</cdr:y>
    </cdr:to>
    <cdr:cxnSp macro="">
      <cdr:nvCxnSpPr>
        <cdr:cNvPr id="9" name="Соединительная линия уступом 8"/>
        <cdr:cNvCxnSpPr/>
      </cdr:nvCxnSpPr>
      <cdr:spPr>
        <a:xfrm xmlns:a="http://schemas.openxmlformats.org/drawingml/2006/main" rot="10800000">
          <a:off x="586304" y="648072"/>
          <a:ext cx="997872" cy="216024"/>
        </a:xfrm>
        <a:prstGeom xmlns:a="http://schemas.openxmlformats.org/drawingml/2006/main" prst="bentConnector3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0.10526</cdr:x>
      <cdr:y>0.15666</cdr:y>
    </cdr:from>
    <cdr:to>
      <cdr:x>0.14737</cdr:x>
      <cdr:y>0.2449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720080" y="383557"/>
          <a:ext cx="28803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33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35FFFB1F-79CC-44C5-B7F5-3A9FDEC66893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F55F4DB3-C987-4BD4-875C-3B38C7385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06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8" y="1"/>
            <a:ext cx="2890664" cy="488791"/>
          </a:xfrm>
          <a:prstGeom prst="rect">
            <a:avLst/>
          </a:prstGeom>
        </p:spPr>
        <p:txBody>
          <a:bodyPr vert="horz" lIns="90178" tIns="45089" rIns="90178" bIns="45089" rtlCol="0"/>
          <a:lstStyle>
            <a:lvl1pPr algn="r">
              <a:defRPr sz="1100"/>
            </a:lvl1pPr>
          </a:lstStyle>
          <a:p>
            <a:fld id="{F6EE2975-3A49-4B55-95F0-3874B6F44EA2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8" tIns="45089" rIns="90178" bIns="450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9" y="4642724"/>
            <a:ext cx="5335893" cy="4399115"/>
          </a:xfrm>
          <a:prstGeom prst="rect">
            <a:avLst/>
          </a:prstGeom>
        </p:spPr>
        <p:txBody>
          <a:bodyPr vert="horz" lIns="90178" tIns="45089" rIns="90178" bIns="450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8" y="9283876"/>
            <a:ext cx="2890664" cy="488790"/>
          </a:xfrm>
          <a:prstGeom prst="rect">
            <a:avLst/>
          </a:prstGeom>
        </p:spPr>
        <p:txBody>
          <a:bodyPr vert="horz" lIns="90178" tIns="45089" rIns="90178" bIns="45089" rtlCol="0" anchor="b"/>
          <a:lstStyle>
            <a:lvl1pPr algn="r">
              <a:defRPr sz="1100"/>
            </a:lvl1pPr>
          </a:lstStyle>
          <a:p>
            <a:fld id="{E6E50868-E48F-4C97-9454-7C791E8A4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85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50868-E48F-4C97-9454-7C791E8A427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922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D4ED3DE7-EBD2-428E-97A2-FB3390C05807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FD58BEE-5225-4055-A571-B0E754540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9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9874087-2B13-409D-A053-F94EAC981145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762A1F7-1E70-4808-A017-24BED303C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9DF5CAE-FF43-4BE9-84CE-202D3091D790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4864517-F813-4A71-BBBD-62D137714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882ADDE-6DBE-4F21-9BD7-E0A0151BC925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8B632D75-0C0E-4DCD-93EA-F60136CB1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8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56C0CA80-53DB-4490-BC06-D11E79071FBE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3BCFA49E-A023-4C6E-A019-D942D5878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5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0A8DE75F-5EEB-4923-A9BA-1E8149536DE1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EA63FD4-60FD-4EB9-B149-12270BE09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1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ACA9C2-AC16-435C-93B9-AD789A813A5B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13D5A0A0-FAF6-4CF9-A201-635FE8E8D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4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6FD2580B-36D3-4F19-8748-3F298794F990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3D739D-A030-4268-B252-9BBD10CB5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9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4587601B-5ED9-43BC-8CB9-793E1D7E5951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7F02BBA1-0DBC-43A2-AF86-DF94E328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2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B3EE4BFF-E76F-4D77-AC04-F03FBB43E7ED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C734F696-F67D-4F9A-8B9F-9E9BDB573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2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FDB0453E-1CF8-407B-9ADC-0187017B761B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</a:defRPr>
            </a:lvl1pPr>
          </a:lstStyle>
          <a:p>
            <a:pPr>
              <a:defRPr/>
            </a:pPr>
            <a:fld id="{23C45C49-E0D5-4F05-853E-FF96E93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2C20FDE-CF09-44ED-8AB0-D6774AE668FC}" type="datetimeFigureOut">
              <a:rPr lang="en-US"/>
              <a:pPr>
                <a:defRPr/>
              </a:pPr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D581038-2DDB-436D-882B-A3FD432CE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9144000"/>
              <a:gd name="connsiteY0" fmla="*/ 6858000 h 6858000"/>
              <a:gd name="connsiteX1" fmla="*/ 9144000 w 9144000"/>
              <a:gd name="connsiteY1" fmla="*/ 6858000 h 6858000"/>
              <a:gd name="connsiteX2" fmla="*/ 9144000 w 9144000"/>
              <a:gd name="connsiteY2" fmla="*/ 0 h 6858000"/>
              <a:gd name="connsiteX3" fmla="*/ 0 w 9144000"/>
              <a:gd name="connsiteY3" fmla="*/ 0 h 6858000"/>
              <a:gd name="connsiteX4" fmla="*/ 0 w 9144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0445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200"/>
            <a:ext cx="85344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400" y="2946400"/>
            <a:ext cx="8342064" cy="738664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en-US" altLang="zh-CN" b="1" dirty="0">
                <a:solidFill>
                  <a:prstClr val="black"/>
                </a:solidFill>
                <a:cs typeface="Arial" charset="0"/>
              </a:rPr>
              <a:t>	</a:t>
            </a: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>
              <a:lnSpc>
                <a:spcPts val="1800"/>
              </a:lnSpc>
              <a:tabLst>
                <a:tab pos="368300" algn="l"/>
                <a:tab pos="406400" algn="l"/>
              </a:tabLst>
              <a:defRPr/>
            </a:pPr>
            <a:r>
              <a:rPr lang="ru-RU" altLang="zh-CN" b="1" dirty="0">
                <a:solidFill>
                  <a:prstClr val="black"/>
                </a:solidFill>
                <a:cs typeface="Arial" charset="0"/>
              </a:rPr>
              <a:t>(горный надзор Мурманской области)</a:t>
            </a:r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0" y="477838"/>
            <a:ext cx="9144000" cy="1403351"/>
            <a:chOff x="0" y="272"/>
            <a:chExt cx="5760" cy="884"/>
          </a:xfrm>
        </p:grpSpPr>
        <p:sp>
          <p:nvSpPr>
            <p:cNvPr id="8" name="Rectangle 37"/>
            <p:cNvSpPr>
              <a:spLocks noChangeArrowheads="1"/>
            </p:cNvSpPr>
            <p:nvPr/>
          </p:nvSpPr>
          <p:spPr bwMode="auto">
            <a:xfrm>
              <a:off x="0" y="634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9" name="Rectangle 38"/>
            <p:cNvSpPr>
              <a:spLocks noChangeArrowheads="1"/>
            </p:cNvSpPr>
            <p:nvPr/>
          </p:nvSpPr>
          <p:spPr bwMode="auto">
            <a:xfrm>
              <a:off x="0" y="746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0" y="689"/>
              <a:ext cx="5760" cy="81"/>
            </a:xfrm>
            <a:prstGeom prst="rect">
              <a:avLst/>
            </a:pr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ru-RU" altLang="ru-RU" sz="1400">
                <a:latin typeface="Arial" charset="0"/>
              </a:endParaRPr>
            </a:p>
          </p:txBody>
        </p:sp>
        <p:pic>
          <p:nvPicPr>
            <p:cNvPr id="11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72"/>
              <a:ext cx="666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827584" y="124802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Федеральная служба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по экологическому, технологическому и атомному надзору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kumimoji="1" lang="ru-RU" altLang="ru-RU" sz="20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Северо-Западное управление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1490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1562" y="695329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За 12 месяцев 2021 года специалистами Северо-Западного управления Ростехнадзора по Мурманской области было проведено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7904" y="0"/>
            <a:ext cx="7234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70C0"/>
                </a:solidFill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/>
            <a:r>
              <a:rPr lang="ru-RU" sz="1200" dirty="0">
                <a:solidFill>
                  <a:srgbClr val="0070C0"/>
                </a:solidFill>
              </a:rPr>
              <a:t>(горный надзор Мурманской области)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266361"/>
              </p:ext>
            </p:extLst>
          </p:nvPr>
        </p:nvGraphicFramePr>
        <p:xfrm>
          <a:off x="468313" y="13414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91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1562" y="695329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За </a:t>
            </a:r>
            <a:r>
              <a:rPr lang="en-US" b="1" dirty="0" smtClean="0">
                <a:solidFill>
                  <a:srgbClr val="C00000"/>
                </a:solidFill>
              </a:rPr>
              <a:t>I </a:t>
            </a:r>
            <a:r>
              <a:rPr lang="ru-RU" b="1" dirty="0" smtClean="0">
                <a:solidFill>
                  <a:srgbClr val="C00000"/>
                </a:solidFill>
              </a:rPr>
              <a:t>квартал 2021-2022 г. специалистами </a:t>
            </a:r>
            <a:r>
              <a:rPr lang="ru-RU" b="1" dirty="0">
                <a:solidFill>
                  <a:srgbClr val="C00000"/>
                </a:solidFill>
              </a:rPr>
              <a:t>Северо-Западного управления Ростехнадзора по Мурманской области было проведено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7904" y="0"/>
            <a:ext cx="7234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70C0"/>
                </a:solidFill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/>
            <a:r>
              <a:rPr lang="ru-RU" sz="1200" dirty="0">
                <a:solidFill>
                  <a:srgbClr val="0070C0"/>
                </a:solidFill>
              </a:rPr>
              <a:t>(горный надзор Мурманской области)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0044664"/>
              </p:ext>
            </p:extLst>
          </p:nvPr>
        </p:nvGraphicFramePr>
        <p:xfrm>
          <a:off x="539551" y="1341438"/>
          <a:ext cx="8158361" cy="4751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22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41562" y="695329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 режиме </a:t>
            </a:r>
            <a:r>
              <a:rPr lang="ru-RU" b="1" dirty="0">
                <a:solidFill>
                  <a:srgbClr val="C00000"/>
                </a:solidFill>
              </a:rPr>
              <a:t>постоянного государственного </a:t>
            </a:r>
            <a:r>
              <a:rPr lang="ru-RU" b="1" dirty="0" smtClean="0">
                <a:solidFill>
                  <a:srgbClr val="C00000"/>
                </a:solidFill>
              </a:rPr>
              <a:t>надзора за </a:t>
            </a:r>
            <a:r>
              <a:rPr lang="en-US" b="1" dirty="0" smtClean="0">
                <a:solidFill>
                  <a:srgbClr val="C00000"/>
                </a:solidFill>
              </a:rPr>
              <a:t>I </a:t>
            </a:r>
            <a:r>
              <a:rPr lang="ru-RU" b="1" dirty="0" smtClean="0">
                <a:solidFill>
                  <a:srgbClr val="C00000"/>
                </a:solidFill>
              </a:rPr>
              <a:t>квартал 2021-2022 г. специалистами </a:t>
            </a:r>
            <a:r>
              <a:rPr lang="ru-RU" b="1" dirty="0">
                <a:solidFill>
                  <a:srgbClr val="C00000"/>
                </a:solidFill>
              </a:rPr>
              <a:t>Северо-Западного управления Ростехнадзора по Мурманской области было проведено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7904" y="0"/>
            <a:ext cx="7234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70C0"/>
                </a:solidFill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/>
            <a:r>
              <a:rPr lang="ru-RU" sz="1200" dirty="0">
                <a:solidFill>
                  <a:srgbClr val="0070C0"/>
                </a:solidFill>
              </a:rPr>
              <a:t>(горный надзор Мурманской области)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18553"/>
              </p:ext>
            </p:extLst>
          </p:nvPr>
        </p:nvGraphicFramePr>
        <p:xfrm>
          <a:off x="467544" y="1772816"/>
          <a:ext cx="8208913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67744" y="417270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52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23336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0"/>
            <a:ext cx="7234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(горный надзор Мурманской области)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32856"/>
            <a:ext cx="8460480" cy="2376264"/>
          </a:xfrm>
        </p:spPr>
        <p:txBody>
          <a:bodyPr/>
          <a:lstStyle/>
          <a:p>
            <a:pPr marL="628650" indent="-28575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году должностными лицами горного надзора выдано 1 предостережение о недопустимости нарушений обязательных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течении 2021-2022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Северо-Западным управлением Ростехнадзора направлено 6 информационных писем об уровне травматизма на объектах ведения горных работ, а также о результатах анализа причин возникновений аварий и несчастных случаев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0"/>
            <a:ext cx="7234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(горный надзор Мурманской области)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576064"/>
          </a:xfrm>
        </p:spPr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течении 2021-2022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состоялось 77 рассмотрений планов развития горных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49153564"/>
              </p:ext>
            </p:extLst>
          </p:nvPr>
        </p:nvGraphicFramePr>
        <p:xfrm>
          <a:off x="1142934" y="2491991"/>
          <a:ext cx="7128792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4499992" y="3933056"/>
            <a:ext cx="93610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418021" y="436510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21407255">
            <a:off x="5396055" y="4047275"/>
            <a:ext cx="367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26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14289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0"/>
            <a:ext cx="7234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(горный надзор Мурманской области)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72816"/>
            <a:ext cx="8388472" cy="1080120"/>
          </a:xfrm>
        </p:spPr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2021-2022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предоставлению государственной услуги по выдаче разрешений на производство взрывных работ было принято 139 заявительных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документов.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94760290"/>
              </p:ext>
            </p:extLst>
          </p:nvPr>
        </p:nvGraphicFramePr>
        <p:xfrm>
          <a:off x="971600" y="3501008"/>
          <a:ext cx="684076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flipV="1">
            <a:off x="3768660" y="3415397"/>
            <a:ext cx="0" cy="577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779912" y="3410705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79912" y="315398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16</a:t>
            </a:r>
            <a:endParaRPr lang="ru-RU" sz="1400" b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779912" y="5445224"/>
            <a:ext cx="50405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83968" y="587727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83968" y="5569495"/>
            <a:ext cx="457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87</a:t>
            </a:r>
            <a:endParaRPr lang="ru-RU" sz="1400" b="1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067944" y="3703987"/>
            <a:ext cx="396044" cy="288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463988" y="3703987"/>
            <a:ext cx="396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72000" y="344536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7015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едеральная служба по экологическому, технологическому и атомному надзору РОСТЕХНАДЗ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25"/>
            <a:ext cx="116205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7904" y="0"/>
            <a:ext cx="7234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Обзор правоприменительной практики при осуществлении государственного надзора за безопасным ведением работ, связанных с пользованием недр 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(горный надзор Мурманской области)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Доклад закончен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0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2373</TotalTime>
  <Words>336</Words>
  <Application>Microsoft Office PowerPoint</Application>
  <PresentationFormat>Экран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Михайлова Ирина Сергеевна</dc:creator>
  <cp:lastModifiedBy>olshansky</cp:lastModifiedBy>
  <cp:revision>409</cp:revision>
  <cp:lastPrinted>2016-02-05T13:27:40Z</cp:lastPrinted>
  <dcterms:created xsi:type="dcterms:W3CDTF">2014-12-09T06:57:46Z</dcterms:created>
  <dcterms:modified xsi:type="dcterms:W3CDTF">2022-05-23T13:01:44Z</dcterms:modified>
</cp:coreProperties>
</file>