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326" r:id="rId3"/>
    <p:sldId id="329" r:id="rId4"/>
    <p:sldId id="334" r:id="rId5"/>
    <p:sldId id="331" r:id="rId6"/>
    <p:sldId id="333" r:id="rId7"/>
    <p:sldId id="332" r:id="rId8"/>
    <p:sldId id="328" r:id="rId9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62E-2"/>
          <c:y val="2.1458334959671158E-2"/>
          <c:w val="0.91043476052379324"/>
          <c:h val="0.707599204438904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9412731365424034E-2"/>
                  <c:y val="-3.5502358370948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99305421643059E-2"/>
                  <c:y val="-3.55870209128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9583252985868E-2"/>
                  <c:y val="-5.32535375564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12731365424034E-2"/>
                  <c:y val="-3.620481785772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3287028109541E-3"/>
                  <c:y val="-1.273993204299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53009196766786E-2"/>
                  <c:y val="-7.6439592257973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212</c:v>
                </c:pt>
                <c:pt idx="1">
                  <c:v>1173</c:v>
                </c:pt>
                <c:pt idx="2">
                  <c:v>50</c:v>
                </c:pt>
                <c:pt idx="3">
                  <c:v>3540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44032"/>
        <c:axId val="47245568"/>
        <c:axId val="0"/>
      </c:bar3DChart>
      <c:catAx>
        <c:axId val="472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7245568"/>
        <c:crosses val="autoZero"/>
        <c:auto val="1"/>
        <c:lblAlgn val="ctr"/>
        <c:lblOffset val="100"/>
        <c:noMultiLvlLbl val="0"/>
      </c:catAx>
      <c:valAx>
        <c:axId val="47245568"/>
        <c:scaling>
          <c:orientation val="minMax"/>
          <c:max val="130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extTo"/>
        <c:crossAx val="4724403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35448541093848035"/>
          <c:y val="0.8419388288806372"/>
          <c:w val="0.29608542448388708"/>
          <c:h val="0.1276701214418981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62E-2"/>
          <c:y val="2.1458334959671158E-2"/>
          <c:w val="0.91043476052379324"/>
          <c:h val="0.707599204438904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2021 г.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6299229710477387E-2"/>
                  <c:y val="-2.574550838850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191293692446312E-3"/>
                  <c:y val="-3.2914283213008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96271922755072E-2"/>
                  <c:y val="-3.721765254769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899873626907752E-4"/>
                  <c:y val="-3.3398866362554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3287028109541E-3"/>
                  <c:y val="-1.273993204299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53009196766786E-2"/>
                  <c:y val="-7.6439592257973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283</c:v>
                </c:pt>
                <c:pt idx="2">
                  <c:v>8</c:v>
                </c:pt>
                <c:pt idx="3">
                  <c:v>330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2022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312</c:v>
                </c:pt>
                <c:pt idx="2">
                  <c:v>16</c:v>
                </c:pt>
                <c:pt idx="3">
                  <c:v>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494656"/>
        <c:axId val="111496192"/>
        <c:axId val="0"/>
      </c:bar3DChart>
      <c:catAx>
        <c:axId val="11149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496192"/>
        <c:crosses val="autoZero"/>
        <c:auto val="1"/>
        <c:lblAlgn val="ctr"/>
        <c:lblOffset val="100"/>
        <c:noMultiLvlLbl val="0"/>
      </c:catAx>
      <c:valAx>
        <c:axId val="111496192"/>
        <c:scaling>
          <c:orientation val="minMax"/>
          <c:max val="700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extTo"/>
        <c:crossAx val="111494656"/>
        <c:crosses val="max"/>
        <c:crossBetween val="between"/>
        <c:majorUnit val="200"/>
      </c:valAx>
    </c:plotArea>
    <c:legend>
      <c:legendPos val="r"/>
      <c:layout>
        <c:manualLayout>
          <c:xMode val="edge"/>
          <c:yMode val="edge"/>
          <c:x val="0.35448541093848035"/>
          <c:y val="0.87935582250143007"/>
          <c:w val="0.18538711390682516"/>
          <c:h val="0.10456899175017437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62E-2"/>
          <c:y val="4.7060417807613178E-2"/>
          <c:w val="0.91043476052379324"/>
          <c:h val="0.736045846170731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кв. 2021 г.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9412731365424034E-2"/>
                  <c:y val="-3.5502358370948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92744228133496E-4"/>
                  <c:y val="-3.5587018109098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92439352201686E-2"/>
                  <c:y val="-3.6185503623590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945923169121173E-3"/>
                  <c:y val="-2.7670766794452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3287028109541E-3"/>
                  <c:y val="-1.273993204299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53009196766786E-2"/>
                  <c:y val="-7.6439592257973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267</c:v>
                </c:pt>
                <c:pt idx="2">
                  <c:v>7</c:v>
                </c:pt>
                <c:pt idx="3">
                  <c:v>130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кв. 2022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307</c:v>
                </c:pt>
                <c:pt idx="2">
                  <c:v>14</c:v>
                </c:pt>
                <c:pt idx="3">
                  <c:v>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534080"/>
        <c:axId val="111535616"/>
        <c:axId val="0"/>
      </c:bar3DChart>
      <c:catAx>
        <c:axId val="11153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1535616"/>
        <c:crosses val="autoZero"/>
        <c:auto val="1"/>
        <c:lblAlgn val="ctr"/>
        <c:lblOffset val="100"/>
        <c:noMultiLvlLbl val="0"/>
      </c:catAx>
      <c:valAx>
        <c:axId val="111535616"/>
        <c:scaling>
          <c:orientation val="minMax"/>
          <c:max val="307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extTo"/>
        <c:crossAx val="111534080"/>
        <c:crosses val="max"/>
        <c:crossBetween val="between"/>
        <c:majorUnit val="50"/>
        <c:minorUnit val="5"/>
      </c:valAx>
    </c:plotArea>
    <c:legend>
      <c:legendPos val="r"/>
      <c:layout>
        <c:manualLayout>
          <c:xMode val="edge"/>
          <c:yMode val="edge"/>
          <c:x val="8.6837319386866466E-2"/>
          <c:y val="0.87171292609802453"/>
          <c:w val="0.19247603184489834"/>
          <c:h val="0.1169084073338641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результатам рассмотрений ПРГР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Отказано</c:v>
                </c:pt>
                <c:pt idx="1">
                  <c:v>с условием согласовано</c:v>
                </c:pt>
                <c:pt idx="2">
                  <c:v>согласовано без условий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6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49293938100446"/>
          <c:y val="5.7060653391453234E-2"/>
          <c:w val="0.34304258591150688"/>
          <c:h val="0.94293934660854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Отказано</c:v>
                </c:pt>
                <c:pt idx="1">
                  <c:v>Переоформлено</c:v>
                </c:pt>
                <c:pt idx="2">
                  <c:v>Продлено</c:v>
                </c:pt>
                <c:pt idx="3">
                  <c:v>Предоставлено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3</c:v>
                </c:pt>
                <c:pt idx="2">
                  <c:v>87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  <a:effectLst>
      <a:glow rad="241300">
        <a:schemeClr val="accent1"/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0.21183</cdr:x>
      <cdr:y>0.5757</cdr:y>
    </cdr:from>
    <cdr:to>
      <cdr:x>0.25596</cdr:x>
      <cdr:y>0.62116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3" y="273563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57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0.40601</cdr:x>
      <cdr:y>0.33324</cdr:y>
    </cdr:from>
    <cdr:to>
      <cdr:x>0.45897</cdr:x>
      <cdr:y>0.39385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9" y="158350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312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0.61784</cdr:x>
      <cdr:y>0.60601</cdr:y>
    </cdr:from>
    <cdr:to>
      <cdr:x>0.65315</cdr:x>
      <cdr:y>0.65147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1" y="2879650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16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0.80319</cdr:x>
      <cdr:y>0.01437</cdr:y>
    </cdr:from>
    <cdr:to>
      <cdr:x>0.85615</cdr:x>
      <cdr:y>0.07498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52729" y="6826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670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0.41228</cdr:x>
      <cdr:y>0</cdr:y>
    </cdr:from>
    <cdr:to>
      <cdr:x>0.45614</cdr:x>
      <cdr:y>0.08065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4376" y="-1772816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307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0.61404</cdr:x>
      <cdr:y>0.62903</cdr:y>
    </cdr:from>
    <cdr:to>
      <cdr:x>0.66667</cdr:x>
      <cdr:y>0.69355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0" y="280831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14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0.81579</cdr:x>
      <cdr:y>0</cdr:y>
    </cdr:from>
    <cdr:to>
      <cdr:x>0.86842</cdr:x>
      <cdr:y>0.06452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96744" y="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620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0.53657</cdr:x>
      <cdr:y>0.8059</cdr:y>
    </cdr:from>
    <cdr:to>
      <cdr:x>0.58912</cdr:x>
      <cdr:y>0.93005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25110" y="2089137"/>
          <a:ext cx="374618" cy="321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0.46081</cdr:x>
      <cdr:y>0.8059</cdr:y>
    </cdr:from>
    <cdr:to>
      <cdr:x>0.53657</cdr:x>
      <cdr:y>0.91702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285050" y="2089137"/>
          <a:ext cx="54006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0.53657</cdr:x>
      <cdr:y>0.91702</cdr:y>
    </cdr:from>
    <cdr:to>
      <cdr:x>0.58203</cdr:x>
      <cdr:y>0.91702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825110" y="2377169"/>
          <a:ext cx="3240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0.15778</cdr:x>
      <cdr:y>0.63924</cdr:y>
    </cdr:from>
    <cdr:to>
      <cdr:x>0.2689</cdr:x>
      <cdr:y>0.88924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H="1">
          <a:off x="1124810" y="1657089"/>
          <a:ext cx="79208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0.12748</cdr:x>
      <cdr:y>0.88924</cdr:y>
    </cdr:from>
    <cdr:to>
      <cdr:x>0.15778</cdr:x>
      <cdr:y>0.88924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H="1">
          <a:off x="908786" y="2305161"/>
          <a:ext cx="2160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0.11738</cdr:x>
      <cdr:y>0.77813</cdr:y>
    </cdr:from>
    <cdr:to>
      <cdr:x>0.15778</cdr:x>
      <cdr:y>0.86915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836778" y="2017129"/>
          <a:ext cx="288032" cy="235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45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0.51579</cdr:x>
      <cdr:y>0.62651</cdr:y>
    </cdr:from>
    <cdr:to>
      <cdr:x>0.64946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0.08571</cdr:x>
      <cdr:y>0.26471</cdr:y>
    </cdr:from>
    <cdr:to>
      <cdr:x>0.23158</cdr:x>
      <cdr:y>0.35294</cdr:y>
    </cdr:to>
    <cdr:cxnSp macro="">
      <cdr:nvCxnSpPr>
        <cdr:cNvPr id="9" name="Соединительная линия уступом 8"/>
        <cdr:cNvCxnSpPr/>
      </cdr:nvCxnSpPr>
      <cdr:spPr>
        <a:xfrm xmlns:a="http://schemas.openxmlformats.org/drawingml/2006/main" rot="10800000">
          <a:off x="586304" y="648072"/>
          <a:ext cx="997872" cy="216024"/>
        </a:xfrm>
        <a:prstGeom xmlns:a="http://schemas.openxmlformats.org/drawingml/2006/main" prst="bentConnector3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0.10526</cdr:x>
      <cdr:y>0.15666</cdr:y>
    </cdr:from>
    <cdr:to>
      <cdr:x>0.14737</cdr:x>
      <cdr:y>0.2449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720080" y="383557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2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2946400"/>
            <a:ext cx="8342064" cy="738664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(горный надзор Мурманской области)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477838"/>
            <a:ext cx="9144000" cy="1403351"/>
            <a:chOff x="0" y="272"/>
            <a:chExt cx="5760" cy="884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pic>
          <p:nvPicPr>
            <p:cNvPr id="11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"/>
              <a:ext cx="666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2" y="69532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За 12 месяцев 2021 года специалистами Северо-Западного управления Ростехнадзора по Мурманской области было проведено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904" y="0"/>
            <a:ext cx="723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sz="1200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66361"/>
              </p:ext>
            </p:extLst>
          </p:nvPr>
        </p:nvGraphicFramePr>
        <p:xfrm>
          <a:off x="468313" y="1341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91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2" y="69532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 </a:t>
            </a:r>
            <a:r>
              <a:rPr lang="en-US" b="1" dirty="0" smtClean="0">
                <a:solidFill>
                  <a:srgbClr val="C00000"/>
                </a:solidFill>
              </a:rPr>
              <a:t>I </a:t>
            </a:r>
            <a:r>
              <a:rPr lang="ru-RU" b="1" dirty="0" smtClean="0">
                <a:solidFill>
                  <a:srgbClr val="C00000"/>
                </a:solidFill>
              </a:rPr>
              <a:t>квартал 2021-2022 г. специалистами </a:t>
            </a:r>
            <a:r>
              <a:rPr lang="ru-RU" b="1" dirty="0">
                <a:solidFill>
                  <a:srgbClr val="C00000"/>
                </a:solidFill>
              </a:rPr>
              <a:t>Северо-Западного управления Ростехнадзора по Мурманской области было проведено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904" y="0"/>
            <a:ext cx="723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sz="1200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044664"/>
              </p:ext>
            </p:extLst>
          </p:nvPr>
        </p:nvGraphicFramePr>
        <p:xfrm>
          <a:off x="539551" y="1341438"/>
          <a:ext cx="8158361" cy="475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2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2" y="695329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режиме </a:t>
            </a:r>
            <a:r>
              <a:rPr lang="ru-RU" b="1" dirty="0">
                <a:solidFill>
                  <a:srgbClr val="C00000"/>
                </a:solidFill>
              </a:rPr>
              <a:t>постоянного государственного </a:t>
            </a:r>
            <a:r>
              <a:rPr lang="ru-RU" b="1" dirty="0" smtClean="0">
                <a:solidFill>
                  <a:srgbClr val="C00000"/>
                </a:solidFill>
              </a:rPr>
              <a:t>надзора за </a:t>
            </a:r>
            <a:r>
              <a:rPr lang="en-US" b="1" dirty="0" smtClean="0">
                <a:solidFill>
                  <a:srgbClr val="C00000"/>
                </a:solidFill>
              </a:rPr>
              <a:t>I </a:t>
            </a:r>
            <a:r>
              <a:rPr lang="ru-RU" b="1" dirty="0" smtClean="0">
                <a:solidFill>
                  <a:srgbClr val="C00000"/>
                </a:solidFill>
              </a:rPr>
              <a:t>квартал 2021-2022 г. специалистами </a:t>
            </a:r>
            <a:r>
              <a:rPr lang="ru-RU" b="1" dirty="0">
                <a:solidFill>
                  <a:srgbClr val="C00000"/>
                </a:solidFill>
              </a:rPr>
              <a:t>Северо-Западного управления Ростехнадзора по Мурманской области было проведено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904" y="0"/>
            <a:ext cx="723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sz="1200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18553"/>
              </p:ext>
            </p:extLst>
          </p:nvPr>
        </p:nvGraphicFramePr>
        <p:xfrm>
          <a:off x="467544" y="1772816"/>
          <a:ext cx="8208913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67744" y="417270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52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333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0"/>
            <a:ext cx="7234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460480" cy="2376264"/>
          </a:xfrm>
        </p:spPr>
        <p:txBody>
          <a:bodyPr/>
          <a:lstStyle/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должностными лицами горного надзора выдано 1 предостережение о недопустимости нарушений обязательных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2021-2022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Северо-Западным управлением Ростехнадзора направлено 6 информационных писем об уровне травматизма на объектах ведения горных работ, а также о результатах анализа причин возникновений аварий и несчастных случаев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0"/>
            <a:ext cx="7234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576064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2021-2022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состоялось 77 рассмотрений планов развития горных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9153564"/>
              </p:ext>
            </p:extLst>
          </p:nvPr>
        </p:nvGraphicFramePr>
        <p:xfrm>
          <a:off x="1142934" y="2491991"/>
          <a:ext cx="71287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499992" y="3933056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18021" y="43651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1407255">
            <a:off x="5396055" y="4047275"/>
            <a:ext cx="367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26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1428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0"/>
            <a:ext cx="7234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388472" cy="1080120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2021-2022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предоставлению государственной услуги по выдаче разрешений на производство взрывных работ было принято 139 заявительных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4760290"/>
              </p:ext>
            </p:extLst>
          </p:nvPr>
        </p:nvGraphicFramePr>
        <p:xfrm>
          <a:off x="971600" y="3501008"/>
          <a:ext cx="68407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V="1">
            <a:off x="3768660" y="3415397"/>
            <a:ext cx="0" cy="57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79912" y="3410705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79912" y="31539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16</a:t>
            </a:r>
            <a:endParaRPr lang="ru-RU" sz="14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779912" y="5445224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3968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83968" y="5569495"/>
            <a:ext cx="457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87</a:t>
            </a:r>
            <a:endParaRPr lang="ru-RU" sz="14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067944" y="3703987"/>
            <a:ext cx="396044" cy="288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63988" y="3703987"/>
            <a:ext cx="396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344536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015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0"/>
            <a:ext cx="7234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Обзор правоприменительной практики при осуществлении государственного надзора за безопасным ведением работ, связанных с пользованием недр 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(горный надзор Мурманской области)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Доклад закончен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336</Words>
  <Application>Microsoft Office PowerPoint</Application>
  <PresentationFormat>Экран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olshansky</cp:lastModifiedBy>
  <cp:revision>409</cp:revision>
  <cp:lastPrinted>2016-02-05T13:27:40Z</cp:lastPrinted>
  <dcterms:created xsi:type="dcterms:W3CDTF">2014-12-09T06:57:46Z</dcterms:created>
  <dcterms:modified xsi:type="dcterms:W3CDTF">2022-05-23T13:01:44Z</dcterms:modified>
</cp:coreProperties>
</file>